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5" r:id="rId18"/>
    <p:sldId id="276" r:id="rId19"/>
    <p:sldId id="277" r:id="rId20"/>
    <p:sldId id="281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dgiles\Documents\Conferences\IEDM2017\Templates\example%20fig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772551059901404"/>
          <c:y val="5.9001442387269155E-2"/>
          <c:w val="0.73614272503473788"/>
          <c:h val="0.72408171951479261"/>
        </c:manualLayout>
      </c:layout>
      <c:scatterChart>
        <c:scatterStyle val="smoothMarker"/>
        <c:ser>
          <c:idx val="0"/>
          <c:order val="0"/>
          <c:tx>
            <c:strRef>
              <c:f>Sheet1!$B$2</c:f>
              <c:strCache>
                <c:ptCount val="1"/>
                <c:pt idx="0">
                  <c:v>Sample 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Sheet1!$B$3:$B$11</c:f>
              <c:numCache>
                <c:formatCode>General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19</c:v>
                </c:pt>
                <c:pt idx="4">
                  <c:v>28</c:v>
                </c:pt>
                <c:pt idx="5">
                  <c:v>39</c:v>
                </c:pt>
                <c:pt idx="6">
                  <c:v>52</c:v>
                </c:pt>
                <c:pt idx="7">
                  <c:v>67</c:v>
                </c:pt>
                <c:pt idx="8">
                  <c:v>84</c:v>
                </c:pt>
              </c:numCache>
            </c:numRef>
          </c:yVal>
          <c:smooth val="1"/>
        </c:ser>
        <c:ser>
          <c:idx val="1"/>
          <c:order val="1"/>
          <c:tx>
            <c:v>Sample B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star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Sheet1!$C$3:$C$11</c:f>
              <c:numCache>
                <c:formatCode>General</c:formatCode>
                <c:ptCount val="9"/>
                <c:pt idx="0">
                  <c:v>9.4</c:v>
                </c:pt>
                <c:pt idx="1">
                  <c:v>12.700000000000001</c:v>
                </c:pt>
                <c:pt idx="2">
                  <c:v>18.200000000000003</c:v>
                </c:pt>
                <c:pt idx="3">
                  <c:v>25.900000000000002</c:v>
                </c:pt>
                <c:pt idx="4">
                  <c:v>35.800000000000004</c:v>
                </c:pt>
                <c:pt idx="5">
                  <c:v>47.900000000000006</c:v>
                </c:pt>
                <c:pt idx="6">
                  <c:v>62.2</c:v>
                </c:pt>
                <c:pt idx="7">
                  <c:v>78.7</c:v>
                </c:pt>
                <c:pt idx="8">
                  <c:v>97.4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Sample C</c:v>
                </c:pt>
              </c:strCache>
            </c:strRef>
          </c:tx>
          <c:spPr>
            <a:ln w="38100" cap="rnd">
              <a:solidFill>
                <a:srgbClr val="006600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Sheet1!$D$3:$D$11</c:f>
              <c:numCache>
                <c:formatCode>General</c:formatCode>
                <c:ptCount val="9"/>
                <c:pt idx="0">
                  <c:v>15.340000000000002</c:v>
                </c:pt>
                <c:pt idx="1">
                  <c:v>18.970000000000002</c:v>
                </c:pt>
                <c:pt idx="2">
                  <c:v>25.020000000000003</c:v>
                </c:pt>
                <c:pt idx="3">
                  <c:v>33.490000000000009</c:v>
                </c:pt>
                <c:pt idx="4">
                  <c:v>44.379999999999995</c:v>
                </c:pt>
                <c:pt idx="5">
                  <c:v>57.690000000000012</c:v>
                </c:pt>
                <c:pt idx="6">
                  <c:v>73.42</c:v>
                </c:pt>
                <c:pt idx="7">
                  <c:v>91.57</c:v>
                </c:pt>
                <c:pt idx="8">
                  <c:v>112.14000000000001</c:v>
                </c:pt>
              </c:numCache>
            </c:numRef>
          </c:yVal>
          <c:smooth val="1"/>
        </c:ser>
        <c:axId val="102508032"/>
        <c:axId val="102539264"/>
      </c:scatterChart>
      <c:valAx>
        <c:axId val="10250803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X-Axis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539264"/>
        <c:crosses val="autoZero"/>
        <c:crossBetween val="midCat"/>
        <c:majorUnit val="2"/>
      </c:valAx>
      <c:valAx>
        <c:axId val="102539264"/>
        <c:scaling>
          <c:orientation val="minMax"/>
        </c:scaling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Y-Axis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5080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41074272408302"/>
          <c:y val="8.4646615119056468E-2"/>
          <c:w val="0.30484141134072373"/>
          <c:h val="0.2691452082003257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5" y="104775"/>
            <a:ext cx="8955087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600204"/>
            <a:ext cx="89154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06A02-4EA6-4B38-96EF-4950F50534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65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eee.edkcon@gmail.com" TargetMode="External"/><Relationship Id="rId2" Type="http://schemas.openxmlformats.org/officeDocument/2006/relationships/hyperlink" Target="https://drive.google.com/drive/folders/1MaXJS5QyMK4j4nDgq_XY2pC67yc-1EDE?usp=sharin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1" y="192131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cs typeface="Times New Roman" pitchFamily="18" charset="0"/>
              </a:rPr>
              <a:t>2022 IEEE Electron Device Kolkata Conference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219200" y="3581400"/>
            <a:ext cx="6914891" cy="873276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4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“Add the Title of the Paper Here”</a:t>
            </a:r>
            <a:endParaRPr lang="en-US" sz="2400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62000" y="4419600"/>
            <a:ext cx="8077200" cy="165576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“Add the Author List here”</a:t>
            </a:r>
          </a:p>
          <a:p>
            <a:r>
              <a:rPr lang="en-US" sz="2000" i="1" dirty="0" smtClean="0">
                <a:solidFill>
                  <a:schemeClr val="tx1"/>
                </a:solidFill>
              </a:rPr>
              <a:t>“Add the Affiliations here…</a:t>
            </a:r>
            <a:endParaRPr lang="en-US" sz="2000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685800"/>
            <a:ext cx="6115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F9C67D4-9669-422A-A6E0-BBCA2B4DE93E}"/>
              </a:ext>
            </a:extLst>
          </p:cNvPr>
          <p:cNvSpPr/>
          <p:nvPr/>
        </p:nvSpPr>
        <p:spPr bwMode="auto">
          <a:xfrm>
            <a:off x="1" y="6434052"/>
            <a:ext cx="4533208" cy="4239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IN" dirty="0">
                <a:latin typeface="Arial" charset="0"/>
                <a:cs typeface="Arial" charset="0"/>
              </a:rPr>
              <a:t>“Add Paper ID here”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F9C67D4-9669-422A-A6E0-BBCA2B4DE93E}"/>
              </a:ext>
            </a:extLst>
          </p:cNvPr>
          <p:cNvSpPr/>
          <p:nvPr/>
        </p:nvSpPr>
        <p:spPr bwMode="auto">
          <a:xfrm>
            <a:off x="4495800" y="6434051"/>
            <a:ext cx="4648200" cy="4239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dirty="0" smtClean="0">
                <a:latin typeface="Arial" charset="0"/>
                <a:cs typeface="Arial" charset="0"/>
              </a:rPr>
              <a:t>“Add your Track Name Here”</a:t>
            </a:r>
          </a:p>
          <a:p>
            <a:pPr algn="ctr">
              <a:spcBef>
                <a:spcPct val="20000"/>
              </a:spcBef>
            </a:pPr>
            <a:endParaRPr lang="en-IN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9441" y="1176792"/>
            <a:ext cx="8882159" cy="537640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>
                <a:ea typeface="ＭＳ Ｐゴシック" pitchFamily="34" charset="-128"/>
              </a:rPr>
              <a:t>This slide outlines 3-6 of the most important topics of your work you plan to talk about</a:t>
            </a: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pitchFamily="34" charset="-128"/>
              </a:rPr>
              <a:t>Bulleted Text Lists – 1st Level</a:t>
            </a:r>
          </a:p>
          <a:p>
            <a:pPr lvl="1">
              <a:spcBef>
                <a:spcPts val="24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2nd Level</a:t>
            </a:r>
          </a:p>
          <a:p>
            <a:pPr lvl="1">
              <a:spcBef>
                <a:spcPts val="24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2nd Level</a:t>
            </a: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pitchFamily="34" charset="-128"/>
              </a:rPr>
              <a:t>Bulleted Text Lists – 1st Level</a:t>
            </a:r>
          </a:p>
          <a:p>
            <a:pPr>
              <a:spcBef>
                <a:spcPts val="2400"/>
              </a:spcBef>
            </a:pP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45274" y="1050925"/>
            <a:ext cx="8470126" cy="51577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5000"/>
              </a:lnSpc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Mouse-clicked transitions with color focus</a:t>
            </a:r>
          </a:p>
          <a:p>
            <a:pPr lvl="1" eaLnBrk="1" hangingPunct="1">
              <a:lnSpc>
                <a:spcPct val="125000"/>
              </a:lnSpc>
              <a:spcBef>
                <a:spcPts val="18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Recommended to not use animations</a:t>
            </a:r>
          </a:p>
          <a:p>
            <a:pPr lvl="2" eaLnBrk="1" hangingPunct="1">
              <a:lnSpc>
                <a:spcPct val="125000"/>
              </a:lnSpc>
              <a:spcBef>
                <a:spcPts val="1800"/>
              </a:spcBef>
            </a:pPr>
            <a:r>
              <a:rPr lang="en-US" dirty="0">
                <a:ea typeface="Arial" pitchFamily="34" charset="0"/>
              </a:rPr>
              <a:t>They remove focus from the presentation content and create difficulties for the presenter</a:t>
            </a:r>
          </a:p>
          <a:p>
            <a:pPr eaLnBrk="1" hangingPunct="1">
              <a:lnSpc>
                <a:spcPct val="125000"/>
              </a:lnSpc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Bulleted Text Lists – 1</a:t>
            </a:r>
            <a:r>
              <a:rPr lang="en-US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Level </a:t>
            </a:r>
          </a:p>
          <a:p>
            <a:pPr lvl="1" eaLnBrk="1" hangingPunct="1">
              <a:lnSpc>
                <a:spcPct val="125000"/>
              </a:lnSpc>
              <a:spcBef>
                <a:spcPts val="18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</a:t>
            </a:r>
            <a:r>
              <a:rPr lang="en-US" baseline="30000" dirty="0">
                <a:ea typeface="Arial" pitchFamily="34" charset="0"/>
              </a:rPr>
              <a:t>nd</a:t>
            </a:r>
            <a:r>
              <a:rPr lang="en-US" dirty="0">
                <a:ea typeface="Arial" pitchFamily="34" charset="0"/>
              </a:rPr>
              <a:t> Level</a:t>
            </a:r>
          </a:p>
          <a:p>
            <a:pPr lvl="1" eaLnBrk="1" hangingPunct="1">
              <a:lnSpc>
                <a:spcPct val="125000"/>
              </a:lnSpc>
              <a:spcBef>
                <a:spcPts val="18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</a:t>
            </a:r>
            <a:r>
              <a:rPr lang="en-US" baseline="30000" dirty="0">
                <a:ea typeface="Arial" pitchFamily="34" charset="0"/>
              </a:rPr>
              <a:t>nd</a:t>
            </a:r>
            <a:r>
              <a:rPr lang="en-US" dirty="0">
                <a:ea typeface="Arial" pitchFamily="34" charset="0"/>
              </a:rPr>
              <a:t> Level</a:t>
            </a:r>
          </a:p>
          <a:p>
            <a:pPr eaLnBrk="1" hangingPunct="1">
              <a:lnSpc>
                <a:spcPct val="125000"/>
              </a:lnSpc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Bulleted Text Lists – 1</a:t>
            </a:r>
            <a:r>
              <a:rPr lang="en-US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575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of a Good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5714546"/>
            <a:ext cx="7886700" cy="70530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Simple </a:t>
            </a:r>
            <a:r>
              <a:rPr lang="en-US" dirty="0" smtClean="0"/>
              <a:t>graph - </a:t>
            </a:r>
            <a:r>
              <a:rPr lang="en-US" dirty="0"/>
              <a:t>thick, bold </a:t>
            </a:r>
            <a:r>
              <a:rPr lang="en-US" dirty="0" smtClean="0"/>
              <a:t>axes - </a:t>
            </a:r>
            <a:r>
              <a:rPr lang="en-US" dirty="0"/>
              <a:t>large </a:t>
            </a:r>
            <a:r>
              <a:rPr lang="en-US" dirty="0" smtClean="0"/>
              <a:t>fonts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492875"/>
            <a:ext cx="457200" cy="365125"/>
          </a:xfrm>
        </p:spPr>
        <p:txBody>
          <a:bodyPr/>
          <a:lstStyle/>
          <a:p>
            <a:fld id="{C8929560-36A5-4E5C-AD05-6B0C43E6C7A1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59253982"/>
              </p:ext>
            </p:extLst>
          </p:nvPr>
        </p:nvGraphicFramePr>
        <p:xfrm>
          <a:off x="1295400" y="1403350"/>
          <a:ext cx="6934200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918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Bad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68897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Light colors, poor contrast, text too small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63000" y="6492875"/>
            <a:ext cx="381000" cy="365125"/>
          </a:xfrm>
        </p:spPr>
        <p:txBody>
          <a:bodyPr/>
          <a:lstStyle/>
          <a:p>
            <a:fld id="{C8929560-36A5-4E5C-AD05-6B0C43E6C7A1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717" y="2436771"/>
            <a:ext cx="3441247" cy="399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701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8"/>
            <a:ext cx="9144000" cy="97631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Tables/Graphs: Transitions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190831" y="1295400"/>
            <a:ext cx="8724569" cy="54102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dirty="0">
                <a:ea typeface="+mn-ea"/>
              </a:rPr>
              <a:t>Tables and graphs if discussed as a whole should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not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use transitions.</a:t>
            </a:r>
          </a:p>
          <a:p>
            <a:pPr eaLnBrk="1" hangingPunct="1">
              <a:lnSpc>
                <a:spcPct val="125000"/>
              </a:lnSpc>
              <a:defRPr/>
            </a:pPr>
            <a:endParaRPr lang="en-US" dirty="0">
              <a:ea typeface="+mn-ea"/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n-US" dirty="0">
                <a:ea typeface="+mn-ea"/>
              </a:rPr>
              <a:t>Tables and graphs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can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use transitions between sections and lines if they are discussed separately.  Please see next two slides.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492875"/>
            <a:ext cx="4572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8C33D2F-A10F-4070-8E9F-E252B8D6BFC7}" type="slidenum">
              <a:rPr lang="en-US" sz="1000"/>
              <a:pPr eaLnBrk="1" hangingPunct="1"/>
              <a:t>14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9144001" cy="835024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Backplane ASP Connections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7E64C13-4ECF-4C7D-A203-88709660D610}" type="slidenum">
              <a:rPr lang="en-US" sz="1000"/>
              <a:pPr eaLnBrk="1" hangingPunct="1"/>
              <a:t>15</a:t>
            </a:fld>
            <a:endParaRPr lang="en-US" sz="1000" dirty="0"/>
          </a:p>
        </p:txBody>
      </p:sp>
      <p:sp>
        <p:nvSpPr>
          <p:cNvPr id="12338" name="Rectangle 4"/>
          <p:cNvSpPr>
            <a:spLocks noChangeArrowheads="1"/>
          </p:cNvSpPr>
          <p:nvPr/>
        </p:nvSpPr>
        <p:spPr bwMode="auto">
          <a:xfrm>
            <a:off x="1588295" y="3060704"/>
            <a:ext cx="1144191" cy="3260725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sz="1200" dirty="0">
              <a:latin typeface="Arial" charset="0"/>
              <a:ea typeface="+mn-ea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702595" y="4379913"/>
            <a:ext cx="91559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PSBM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6332935" y="1079500"/>
            <a:ext cx="979884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6332935" y="1654177"/>
            <a:ext cx="979884" cy="5762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6442474" y="1152525"/>
            <a:ext cx="97750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Board 3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6497242" y="1727202"/>
            <a:ext cx="70604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ASP</a:t>
            </a:r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 flipV="1">
            <a:off x="7203281" y="2230438"/>
            <a:ext cx="0" cy="389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6442472" y="2230438"/>
            <a:ext cx="0" cy="1058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>
            <a:off x="6822281" y="2230438"/>
            <a:ext cx="0" cy="2582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6660356" y="2230438"/>
            <a:ext cx="0" cy="1820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6985397" y="2230438"/>
            <a:ext cx="0" cy="3268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0" name="Rectangle 17"/>
          <p:cNvSpPr>
            <a:spLocks noChangeArrowheads="1"/>
          </p:cNvSpPr>
          <p:nvPr/>
        </p:nvSpPr>
        <p:spPr bwMode="auto">
          <a:xfrm>
            <a:off x="4880373" y="1071563"/>
            <a:ext cx="978694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4880373" y="1646238"/>
            <a:ext cx="978694" cy="576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72" name="Rectangle 19"/>
          <p:cNvSpPr>
            <a:spLocks noChangeArrowheads="1"/>
          </p:cNvSpPr>
          <p:nvPr/>
        </p:nvSpPr>
        <p:spPr bwMode="auto">
          <a:xfrm>
            <a:off x="4989910" y="1144588"/>
            <a:ext cx="922734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Board 2</a:t>
            </a:r>
          </a:p>
        </p:txBody>
      </p:sp>
      <p:sp>
        <p:nvSpPr>
          <p:cNvPr id="19473" name="Rectangle 20"/>
          <p:cNvSpPr>
            <a:spLocks noChangeArrowheads="1"/>
          </p:cNvSpPr>
          <p:nvPr/>
        </p:nvSpPr>
        <p:spPr bwMode="auto">
          <a:xfrm>
            <a:off x="5044679" y="1719263"/>
            <a:ext cx="70485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ASP</a:t>
            </a:r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4989910" y="22225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>
            <a:off x="5749529" y="2222500"/>
            <a:ext cx="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>
            <a:off x="5369719" y="2222504"/>
            <a:ext cx="0" cy="2582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>
            <a:off x="5153025" y="22225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8" name="Line 25"/>
          <p:cNvSpPr>
            <a:spLocks noChangeShapeType="1"/>
          </p:cNvSpPr>
          <p:nvPr/>
        </p:nvSpPr>
        <p:spPr bwMode="auto">
          <a:xfrm>
            <a:off x="5532835" y="22225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3418286" y="1079500"/>
            <a:ext cx="976313" cy="5857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3505200" y="1676400"/>
            <a:ext cx="976313" cy="5857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 sz="1200"/>
          </a:p>
        </p:txBody>
      </p:sp>
      <p:sp>
        <p:nvSpPr>
          <p:cNvPr id="19481" name="Rectangle 29"/>
          <p:cNvSpPr>
            <a:spLocks noChangeArrowheads="1"/>
          </p:cNvSpPr>
          <p:nvPr/>
        </p:nvSpPr>
        <p:spPr bwMode="auto">
          <a:xfrm>
            <a:off x="3527823" y="1154113"/>
            <a:ext cx="91916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Board 1</a:t>
            </a:r>
          </a:p>
        </p:txBody>
      </p:sp>
      <p:sp>
        <p:nvSpPr>
          <p:cNvPr id="19482" name="Rectangle 30"/>
          <p:cNvSpPr>
            <a:spLocks noChangeArrowheads="1"/>
          </p:cNvSpPr>
          <p:nvPr/>
        </p:nvSpPr>
        <p:spPr bwMode="auto">
          <a:xfrm>
            <a:off x="3581402" y="1738313"/>
            <a:ext cx="70366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/>
              <a:t>ASP</a:t>
            </a:r>
          </a:p>
        </p:txBody>
      </p:sp>
      <p:sp>
        <p:nvSpPr>
          <p:cNvPr id="19483" name="Line 31"/>
          <p:cNvSpPr>
            <a:spLocks noChangeShapeType="1"/>
          </p:cNvSpPr>
          <p:nvPr/>
        </p:nvSpPr>
        <p:spPr bwMode="auto">
          <a:xfrm>
            <a:off x="3473056" y="2247900"/>
            <a:ext cx="2381" cy="104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4" name="Line 32"/>
          <p:cNvSpPr>
            <a:spLocks noChangeShapeType="1"/>
          </p:cNvSpPr>
          <p:nvPr/>
        </p:nvSpPr>
        <p:spPr bwMode="auto">
          <a:xfrm>
            <a:off x="4285060" y="2247900"/>
            <a:ext cx="0" cy="386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5" name="Line 33"/>
          <p:cNvSpPr>
            <a:spLocks noChangeShapeType="1"/>
          </p:cNvSpPr>
          <p:nvPr/>
        </p:nvSpPr>
        <p:spPr bwMode="auto">
          <a:xfrm>
            <a:off x="3851673" y="2247900"/>
            <a:ext cx="3572" cy="256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6" name="Line 34"/>
          <p:cNvSpPr>
            <a:spLocks noChangeShapeType="1"/>
          </p:cNvSpPr>
          <p:nvPr/>
        </p:nvSpPr>
        <p:spPr bwMode="auto">
          <a:xfrm>
            <a:off x="3655219" y="2257425"/>
            <a:ext cx="10716" cy="180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7" name="Line 35"/>
          <p:cNvSpPr>
            <a:spLocks noChangeShapeType="1"/>
          </p:cNvSpPr>
          <p:nvPr/>
        </p:nvSpPr>
        <p:spPr bwMode="auto">
          <a:xfrm>
            <a:off x="4068366" y="2247900"/>
            <a:ext cx="0" cy="325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8" name="Line 37"/>
          <p:cNvSpPr>
            <a:spLocks noChangeShapeType="1"/>
          </p:cNvSpPr>
          <p:nvPr/>
        </p:nvSpPr>
        <p:spPr bwMode="auto">
          <a:xfrm>
            <a:off x="2732485" y="3289300"/>
            <a:ext cx="3709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89" name="Rectangle 38"/>
          <p:cNvSpPr>
            <a:spLocks noChangeArrowheads="1"/>
          </p:cNvSpPr>
          <p:nvPr/>
        </p:nvSpPr>
        <p:spPr bwMode="auto">
          <a:xfrm>
            <a:off x="2786062" y="3360738"/>
            <a:ext cx="49053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tdo</a:t>
            </a:r>
          </a:p>
        </p:txBody>
      </p:sp>
      <p:sp>
        <p:nvSpPr>
          <p:cNvPr id="19490" name="Line 40"/>
          <p:cNvSpPr>
            <a:spLocks noChangeShapeType="1"/>
          </p:cNvSpPr>
          <p:nvPr/>
        </p:nvSpPr>
        <p:spPr bwMode="auto">
          <a:xfrm>
            <a:off x="2732486" y="4813300"/>
            <a:ext cx="408979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91" name="Rectangle 41"/>
          <p:cNvSpPr>
            <a:spLocks noChangeArrowheads="1"/>
          </p:cNvSpPr>
          <p:nvPr/>
        </p:nvSpPr>
        <p:spPr bwMode="auto">
          <a:xfrm>
            <a:off x="2786062" y="4884739"/>
            <a:ext cx="49053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tms</a:t>
            </a:r>
          </a:p>
        </p:txBody>
      </p:sp>
      <p:sp>
        <p:nvSpPr>
          <p:cNvPr id="19492" name="Line 43"/>
          <p:cNvSpPr>
            <a:spLocks noChangeShapeType="1"/>
          </p:cNvSpPr>
          <p:nvPr/>
        </p:nvSpPr>
        <p:spPr bwMode="auto">
          <a:xfrm>
            <a:off x="2732486" y="5499100"/>
            <a:ext cx="4252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93" name="Rectangle 44"/>
          <p:cNvSpPr>
            <a:spLocks noChangeArrowheads="1"/>
          </p:cNvSpPr>
          <p:nvPr/>
        </p:nvSpPr>
        <p:spPr bwMode="auto">
          <a:xfrm>
            <a:off x="2786062" y="5499100"/>
            <a:ext cx="49053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tdi</a:t>
            </a:r>
          </a:p>
        </p:txBody>
      </p:sp>
      <p:sp>
        <p:nvSpPr>
          <p:cNvPr id="19494" name="Line 46"/>
          <p:cNvSpPr>
            <a:spLocks noChangeShapeType="1"/>
          </p:cNvSpPr>
          <p:nvPr/>
        </p:nvSpPr>
        <p:spPr bwMode="auto">
          <a:xfrm>
            <a:off x="2732485" y="6103938"/>
            <a:ext cx="445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95" name="Rectangle 47"/>
          <p:cNvSpPr>
            <a:spLocks noChangeArrowheads="1"/>
          </p:cNvSpPr>
          <p:nvPr/>
        </p:nvSpPr>
        <p:spPr bwMode="auto">
          <a:xfrm>
            <a:off x="2784873" y="6089650"/>
            <a:ext cx="48934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trst</a:t>
            </a:r>
          </a:p>
        </p:txBody>
      </p:sp>
      <p:sp>
        <p:nvSpPr>
          <p:cNvPr id="19496" name="Line 49"/>
          <p:cNvSpPr>
            <a:spLocks noChangeShapeType="1"/>
          </p:cNvSpPr>
          <p:nvPr/>
        </p:nvSpPr>
        <p:spPr bwMode="auto">
          <a:xfrm>
            <a:off x="2732485" y="4051300"/>
            <a:ext cx="39278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9497" name="Rectangle 50"/>
          <p:cNvSpPr>
            <a:spLocks noChangeArrowheads="1"/>
          </p:cNvSpPr>
          <p:nvPr/>
        </p:nvSpPr>
        <p:spPr bwMode="auto">
          <a:xfrm>
            <a:off x="2786062" y="4122738"/>
            <a:ext cx="49053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/>
              <a:t>tck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3"/>
            <a:ext cx="9195683" cy="84931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Fault Coverage vs. No. of Vectors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63000" y="6492875"/>
            <a:ext cx="3810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DC597D4-F817-4FB4-B30E-F587115D9F44}" type="slidenum">
              <a:rPr lang="en-US" sz="1000"/>
              <a:pPr eaLnBrk="1" hangingPunct="1"/>
              <a:t>16</a:t>
            </a:fld>
            <a:endParaRPr lang="en-US" sz="1000" dirty="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2776538" y="1322392"/>
            <a:ext cx="0" cy="4041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742011" y="5346700"/>
            <a:ext cx="702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742011" y="4546600"/>
            <a:ext cx="702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742011" y="3733800"/>
            <a:ext cx="702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742011" y="2933700"/>
            <a:ext cx="702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742011" y="2120900"/>
            <a:ext cx="7024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742011" y="1322392"/>
            <a:ext cx="70247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818210" y="5348292"/>
            <a:ext cx="4446984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449242" y="5346704"/>
            <a:ext cx="1190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4722020" y="5346704"/>
            <a:ext cx="1191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5985274" y="5346704"/>
            <a:ext cx="1190" cy="7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055145" y="3640138"/>
            <a:ext cx="1425179" cy="1612900"/>
            <a:chOff x="1774" y="2322"/>
            <a:chExt cx="1197" cy="1016"/>
          </a:xfrm>
          <a:solidFill>
            <a:schemeClr val="accent6">
              <a:lumMod val="75000"/>
            </a:schemeClr>
          </a:solidFill>
        </p:grpSpPr>
        <p:sp>
          <p:nvSpPr>
            <p:cNvPr id="13372" name="Line 15"/>
            <p:cNvSpPr>
              <a:spLocks noChangeShapeType="1"/>
            </p:cNvSpPr>
            <p:nvPr/>
          </p:nvSpPr>
          <p:spPr bwMode="auto">
            <a:xfrm flipV="1">
              <a:off x="2368" y="2381"/>
              <a:ext cx="535" cy="512"/>
            </a:xfrm>
            <a:prstGeom prst="line">
              <a:avLst/>
            </a:prstGeom>
            <a:grpFill/>
            <a:ln w="26988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3" name="Rectangle 16"/>
            <p:cNvSpPr>
              <a:spLocks noChangeArrowheads="1"/>
            </p:cNvSpPr>
            <p:nvPr/>
          </p:nvSpPr>
          <p:spPr bwMode="auto">
            <a:xfrm>
              <a:off x="2843" y="2322"/>
              <a:ext cx="128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4" name="Line 17"/>
            <p:cNvSpPr>
              <a:spLocks noChangeShapeType="1"/>
            </p:cNvSpPr>
            <p:nvPr/>
          </p:nvSpPr>
          <p:spPr bwMode="auto">
            <a:xfrm flipV="1">
              <a:off x="1833" y="2893"/>
              <a:ext cx="535" cy="378"/>
            </a:xfrm>
            <a:prstGeom prst="line">
              <a:avLst/>
            </a:prstGeom>
            <a:grpFill/>
            <a:ln w="26988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5" name="Rectangle 18"/>
            <p:cNvSpPr>
              <a:spLocks noChangeArrowheads="1"/>
            </p:cNvSpPr>
            <p:nvPr/>
          </p:nvSpPr>
          <p:spPr bwMode="auto">
            <a:xfrm>
              <a:off x="1774" y="3212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6" name="Line 19"/>
            <p:cNvSpPr>
              <a:spLocks noChangeShapeType="1"/>
            </p:cNvSpPr>
            <p:nvPr/>
          </p:nvSpPr>
          <p:spPr bwMode="auto">
            <a:xfrm flipH="1" flipV="1">
              <a:off x="1774" y="3212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7" name="Line 20"/>
            <p:cNvSpPr>
              <a:spLocks noChangeShapeType="1"/>
            </p:cNvSpPr>
            <p:nvPr/>
          </p:nvSpPr>
          <p:spPr bwMode="auto">
            <a:xfrm>
              <a:off x="1833" y="3271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8" name="Line 21"/>
            <p:cNvSpPr>
              <a:spLocks noChangeShapeType="1"/>
            </p:cNvSpPr>
            <p:nvPr/>
          </p:nvSpPr>
          <p:spPr bwMode="auto">
            <a:xfrm flipH="1">
              <a:off x="1774" y="3271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79" name="Line 22"/>
            <p:cNvSpPr>
              <a:spLocks noChangeShapeType="1"/>
            </p:cNvSpPr>
            <p:nvPr/>
          </p:nvSpPr>
          <p:spPr bwMode="auto">
            <a:xfrm flipV="1">
              <a:off x="1833" y="3212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0" name="Rectangle 23"/>
            <p:cNvSpPr>
              <a:spLocks noChangeArrowheads="1"/>
            </p:cNvSpPr>
            <p:nvPr/>
          </p:nvSpPr>
          <p:spPr bwMode="auto">
            <a:xfrm>
              <a:off x="2309" y="2834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1" name="Line 24"/>
            <p:cNvSpPr>
              <a:spLocks noChangeShapeType="1"/>
            </p:cNvSpPr>
            <p:nvPr/>
          </p:nvSpPr>
          <p:spPr bwMode="auto">
            <a:xfrm flipH="1" flipV="1">
              <a:off x="2309" y="2834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2" name="Line 25"/>
            <p:cNvSpPr>
              <a:spLocks noChangeShapeType="1"/>
            </p:cNvSpPr>
            <p:nvPr/>
          </p:nvSpPr>
          <p:spPr bwMode="auto">
            <a:xfrm>
              <a:off x="2368" y="28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3" name="Line 26"/>
            <p:cNvSpPr>
              <a:spLocks noChangeShapeType="1"/>
            </p:cNvSpPr>
            <p:nvPr/>
          </p:nvSpPr>
          <p:spPr bwMode="auto">
            <a:xfrm flipH="1">
              <a:off x="2309" y="28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4" name="Line 27"/>
            <p:cNvSpPr>
              <a:spLocks noChangeShapeType="1"/>
            </p:cNvSpPr>
            <p:nvPr/>
          </p:nvSpPr>
          <p:spPr bwMode="auto">
            <a:xfrm flipV="1">
              <a:off x="2368" y="2834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5" name="Line 28"/>
            <p:cNvSpPr>
              <a:spLocks noChangeShapeType="1"/>
            </p:cNvSpPr>
            <p:nvPr/>
          </p:nvSpPr>
          <p:spPr bwMode="auto">
            <a:xfrm flipH="1" flipV="1">
              <a:off x="2843" y="2322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6" name="Line 29"/>
            <p:cNvSpPr>
              <a:spLocks noChangeShapeType="1"/>
            </p:cNvSpPr>
            <p:nvPr/>
          </p:nvSpPr>
          <p:spPr bwMode="auto">
            <a:xfrm>
              <a:off x="2903" y="2381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7" name="Line 30"/>
            <p:cNvSpPr>
              <a:spLocks noChangeShapeType="1"/>
            </p:cNvSpPr>
            <p:nvPr/>
          </p:nvSpPr>
          <p:spPr bwMode="auto">
            <a:xfrm flipH="1">
              <a:off x="2843" y="2381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88" name="Line 31"/>
            <p:cNvSpPr>
              <a:spLocks noChangeShapeType="1"/>
            </p:cNvSpPr>
            <p:nvPr/>
          </p:nvSpPr>
          <p:spPr bwMode="auto">
            <a:xfrm flipV="1">
              <a:off x="2903" y="2322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399362" y="2028829"/>
            <a:ext cx="1353740" cy="1704975"/>
            <a:chOff x="2903" y="1307"/>
            <a:chExt cx="1137" cy="1074"/>
          </a:xfrm>
          <a:solidFill>
            <a:schemeClr val="accent6">
              <a:lumMod val="75000"/>
            </a:schemeClr>
          </a:solidFill>
        </p:grpSpPr>
        <p:sp>
          <p:nvSpPr>
            <p:cNvPr id="13359" name="Rectangle 33"/>
            <p:cNvSpPr>
              <a:spLocks noChangeArrowheads="1"/>
            </p:cNvSpPr>
            <p:nvPr/>
          </p:nvSpPr>
          <p:spPr bwMode="auto">
            <a:xfrm>
              <a:off x="3378" y="1693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0" name="Line 34"/>
            <p:cNvSpPr>
              <a:spLocks noChangeShapeType="1"/>
            </p:cNvSpPr>
            <p:nvPr/>
          </p:nvSpPr>
          <p:spPr bwMode="auto">
            <a:xfrm flipH="1" flipV="1">
              <a:off x="3378" y="1693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1" name="Line 35"/>
            <p:cNvSpPr>
              <a:spLocks noChangeShapeType="1"/>
            </p:cNvSpPr>
            <p:nvPr/>
          </p:nvSpPr>
          <p:spPr bwMode="auto">
            <a:xfrm flipH="1">
              <a:off x="3378" y="1752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2" name="Line 36"/>
            <p:cNvSpPr>
              <a:spLocks noChangeShapeType="1"/>
            </p:cNvSpPr>
            <p:nvPr/>
          </p:nvSpPr>
          <p:spPr bwMode="auto">
            <a:xfrm flipV="1">
              <a:off x="3437" y="1693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3" name="Rectangle 37"/>
            <p:cNvSpPr>
              <a:spLocks noChangeArrowheads="1"/>
            </p:cNvSpPr>
            <p:nvPr/>
          </p:nvSpPr>
          <p:spPr bwMode="auto">
            <a:xfrm>
              <a:off x="3913" y="1307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4" name="Line 38"/>
            <p:cNvSpPr>
              <a:spLocks noChangeShapeType="1"/>
            </p:cNvSpPr>
            <p:nvPr/>
          </p:nvSpPr>
          <p:spPr bwMode="auto">
            <a:xfrm flipH="1" flipV="1">
              <a:off x="3913" y="1307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4" name="Group 39"/>
            <p:cNvGrpSpPr>
              <a:grpSpLocks/>
            </p:cNvGrpSpPr>
            <p:nvPr/>
          </p:nvGrpSpPr>
          <p:grpSpPr bwMode="auto">
            <a:xfrm>
              <a:off x="2903" y="1365"/>
              <a:ext cx="1129" cy="1016"/>
              <a:chOff x="2903" y="1365"/>
              <a:chExt cx="1129" cy="1016"/>
            </a:xfrm>
            <a:grpFill/>
          </p:grpSpPr>
          <p:sp>
            <p:nvSpPr>
              <p:cNvPr id="13368" name="Line 40"/>
              <p:cNvSpPr>
                <a:spLocks noChangeShapeType="1"/>
              </p:cNvSpPr>
              <p:nvPr/>
            </p:nvSpPr>
            <p:spPr bwMode="auto">
              <a:xfrm flipV="1">
                <a:off x="2903" y="1752"/>
                <a:ext cx="534" cy="629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69" name="Line 41"/>
              <p:cNvSpPr>
                <a:spLocks noChangeShapeType="1"/>
              </p:cNvSpPr>
              <p:nvPr/>
            </p:nvSpPr>
            <p:spPr bwMode="auto">
              <a:xfrm flipV="1">
                <a:off x="3437" y="1365"/>
                <a:ext cx="535" cy="387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70" name="Line 42"/>
              <p:cNvSpPr>
                <a:spLocks noChangeShapeType="1"/>
              </p:cNvSpPr>
              <p:nvPr/>
            </p:nvSpPr>
            <p:spPr bwMode="auto">
              <a:xfrm>
                <a:off x="3437" y="1752"/>
                <a:ext cx="60" cy="58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71" name="Line 43"/>
              <p:cNvSpPr>
                <a:spLocks noChangeShapeType="1"/>
              </p:cNvSpPr>
              <p:nvPr/>
            </p:nvSpPr>
            <p:spPr bwMode="auto">
              <a:xfrm>
                <a:off x="3972" y="1365"/>
                <a:ext cx="60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3366" name="Line 44"/>
            <p:cNvSpPr>
              <a:spLocks noChangeShapeType="1"/>
            </p:cNvSpPr>
            <p:nvPr/>
          </p:nvSpPr>
          <p:spPr bwMode="auto">
            <a:xfrm flipH="1">
              <a:off x="3913" y="1365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67" name="Line 45"/>
            <p:cNvSpPr>
              <a:spLocks noChangeShapeType="1"/>
            </p:cNvSpPr>
            <p:nvPr/>
          </p:nvSpPr>
          <p:spPr bwMode="auto">
            <a:xfrm flipV="1">
              <a:off x="3972" y="1307"/>
              <a:ext cx="60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5672138" y="1747838"/>
            <a:ext cx="1353741" cy="373062"/>
            <a:chOff x="3972" y="1130"/>
            <a:chExt cx="1137" cy="235"/>
          </a:xfrm>
          <a:solidFill>
            <a:schemeClr val="accent6">
              <a:lumMod val="75000"/>
            </a:schemeClr>
          </a:solidFill>
        </p:grpSpPr>
        <p:sp>
          <p:nvSpPr>
            <p:cNvPr id="13346" name="Rectangle 47"/>
            <p:cNvSpPr>
              <a:spLocks noChangeArrowheads="1"/>
            </p:cNvSpPr>
            <p:nvPr/>
          </p:nvSpPr>
          <p:spPr bwMode="auto">
            <a:xfrm>
              <a:off x="4447" y="1181"/>
              <a:ext cx="128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7" name="Line 48"/>
            <p:cNvSpPr>
              <a:spLocks noChangeShapeType="1"/>
            </p:cNvSpPr>
            <p:nvPr/>
          </p:nvSpPr>
          <p:spPr bwMode="auto">
            <a:xfrm flipH="1" flipV="1">
              <a:off x="4447" y="1181"/>
              <a:ext cx="60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8" name="Line 49"/>
            <p:cNvSpPr>
              <a:spLocks noChangeShapeType="1"/>
            </p:cNvSpPr>
            <p:nvPr/>
          </p:nvSpPr>
          <p:spPr bwMode="auto">
            <a:xfrm flipH="1">
              <a:off x="4447" y="1239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49" name="Line 50"/>
            <p:cNvSpPr>
              <a:spLocks noChangeShapeType="1"/>
            </p:cNvSpPr>
            <p:nvPr/>
          </p:nvSpPr>
          <p:spPr bwMode="auto">
            <a:xfrm flipV="1">
              <a:off x="4507" y="1181"/>
              <a:ext cx="59" cy="58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0" name="Rectangle 51"/>
            <p:cNvSpPr>
              <a:spLocks noChangeArrowheads="1"/>
            </p:cNvSpPr>
            <p:nvPr/>
          </p:nvSpPr>
          <p:spPr bwMode="auto">
            <a:xfrm>
              <a:off x="4982" y="1130"/>
              <a:ext cx="127" cy="126"/>
            </a:xfrm>
            <a:prstGeom prst="rect">
              <a:avLst/>
            </a:prstGeom>
            <a:grpFill/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1" name="Line 52"/>
            <p:cNvSpPr>
              <a:spLocks noChangeShapeType="1"/>
            </p:cNvSpPr>
            <p:nvPr/>
          </p:nvSpPr>
          <p:spPr bwMode="auto">
            <a:xfrm flipH="1" flipV="1">
              <a:off x="4982" y="1130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grpSp>
          <p:nvGrpSpPr>
            <p:cNvPr id="6" name="Group 53"/>
            <p:cNvGrpSpPr>
              <a:grpSpLocks/>
            </p:cNvGrpSpPr>
            <p:nvPr/>
          </p:nvGrpSpPr>
          <p:grpSpPr bwMode="auto">
            <a:xfrm>
              <a:off x="3972" y="1189"/>
              <a:ext cx="1129" cy="176"/>
              <a:chOff x="3972" y="1189"/>
              <a:chExt cx="1129" cy="176"/>
            </a:xfrm>
            <a:grpFill/>
          </p:grpSpPr>
          <p:sp>
            <p:nvSpPr>
              <p:cNvPr id="13355" name="Line 54"/>
              <p:cNvSpPr>
                <a:spLocks noChangeShapeType="1"/>
              </p:cNvSpPr>
              <p:nvPr/>
            </p:nvSpPr>
            <p:spPr bwMode="auto">
              <a:xfrm flipV="1">
                <a:off x="3972" y="1239"/>
                <a:ext cx="535" cy="126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6" name="Line 55"/>
              <p:cNvSpPr>
                <a:spLocks noChangeShapeType="1"/>
              </p:cNvSpPr>
              <p:nvPr/>
            </p:nvSpPr>
            <p:spPr bwMode="auto">
              <a:xfrm flipV="1">
                <a:off x="4507" y="1189"/>
                <a:ext cx="535" cy="50"/>
              </a:xfrm>
              <a:prstGeom prst="line">
                <a:avLst/>
              </a:prstGeom>
              <a:grpFill/>
              <a:ln w="26988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7" name="Line 56"/>
              <p:cNvSpPr>
                <a:spLocks noChangeShapeType="1"/>
              </p:cNvSpPr>
              <p:nvPr/>
            </p:nvSpPr>
            <p:spPr bwMode="auto">
              <a:xfrm>
                <a:off x="4507" y="1239"/>
                <a:ext cx="59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  <p:sp>
            <p:nvSpPr>
              <p:cNvPr id="13358" name="Line 57"/>
              <p:cNvSpPr>
                <a:spLocks noChangeShapeType="1"/>
              </p:cNvSpPr>
              <p:nvPr/>
            </p:nvSpPr>
            <p:spPr bwMode="auto">
              <a:xfrm>
                <a:off x="5042" y="1189"/>
                <a:ext cx="59" cy="59"/>
              </a:xfrm>
              <a:prstGeom prst="line">
                <a:avLst/>
              </a:prstGeom>
              <a:grpFill/>
              <a:ln w="12700">
                <a:solidFill>
                  <a:schemeClr val="accent6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FontTx/>
                  <a:buChar char="•"/>
                  <a:defRPr/>
                </a:pPr>
                <a:endParaRPr lang="en-US"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3353" name="Line 58"/>
            <p:cNvSpPr>
              <a:spLocks noChangeShapeType="1"/>
            </p:cNvSpPr>
            <p:nvPr/>
          </p:nvSpPr>
          <p:spPr bwMode="auto">
            <a:xfrm flipH="1">
              <a:off x="4982" y="1189"/>
              <a:ext cx="60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13354" name="Line 59"/>
            <p:cNvSpPr>
              <a:spLocks noChangeShapeType="1"/>
            </p:cNvSpPr>
            <p:nvPr/>
          </p:nvSpPr>
          <p:spPr bwMode="auto">
            <a:xfrm flipV="1">
              <a:off x="5042" y="1130"/>
              <a:ext cx="59" cy="59"/>
            </a:xfrm>
            <a:prstGeom prst="line">
              <a:avLst/>
            </a:prstGeom>
            <a:grpFill/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sp>
        <p:nvSpPr>
          <p:cNvPr id="20497" name="Rectangle 60"/>
          <p:cNvSpPr>
            <a:spLocks noChangeArrowheads="1"/>
          </p:cNvSpPr>
          <p:nvPr/>
        </p:nvSpPr>
        <p:spPr bwMode="auto">
          <a:xfrm>
            <a:off x="2519364" y="5159377"/>
            <a:ext cx="16190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0</a:t>
            </a:r>
            <a:endParaRPr lang="en-US" sz="2500" b="1"/>
          </a:p>
        </p:txBody>
      </p:sp>
      <p:sp>
        <p:nvSpPr>
          <p:cNvPr id="20498" name="Rectangle 61"/>
          <p:cNvSpPr>
            <a:spLocks noChangeArrowheads="1"/>
          </p:cNvSpPr>
          <p:nvPr/>
        </p:nvSpPr>
        <p:spPr bwMode="auto">
          <a:xfrm>
            <a:off x="2397922" y="4360865"/>
            <a:ext cx="32380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20</a:t>
            </a:r>
            <a:endParaRPr lang="en-US" sz="2800" b="1"/>
          </a:p>
        </p:txBody>
      </p:sp>
      <p:sp>
        <p:nvSpPr>
          <p:cNvPr id="20499" name="Rectangle 62"/>
          <p:cNvSpPr>
            <a:spLocks noChangeArrowheads="1"/>
          </p:cNvSpPr>
          <p:nvPr/>
        </p:nvSpPr>
        <p:spPr bwMode="auto">
          <a:xfrm>
            <a:off x="2397922" y="3548065"/>
            <a:ext cx="32380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40</a:t>
            </a:r>
            <a:endParaRPr lang="en-US" sz="2800" b="1"/>
          </a:p>
        </p:txBody>
      </p:sp>
      <p:sp>
        <p:nvSpPr>
          <p:cNvPr id="20500" name="Rectangle 63"/>
          <p:cNvSpPr>
            <a:spLocks noChangeArrowheads="1"/>
          </p:cNvSpPr>
          <p:nvPr/>
        </p:nvSpPr>
        <p:spPr bwMode="auto">
          <a:xfrm>
            <a:off x="2397922" y="2747965"/>
            <a:ext cx="32380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60</a:t>
            </a:r>
            <a:endParaRPr lang="en-US" sz="2800" b="1"/>
          </a:p>
        </p:txBody>
      </p:sp>
      <p:sp>
        <p:nvSpPr>
          <p:cNvPr id="20501" name="Rectangle 64"/>
          <p:cNvSpPr>
            <a:spLocks noChangeArrowheads="1"/>
          </p:cNvSpPr>
          <p:nvPr/>
        </p:nvSpPr>
        <p:spPr bwMode="auto">
          <a:xfrm>
            <a:off x="2397922" y="1935165"/>
            <a:ext cx="32380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80</a:t>
            </a:r>
            <a:endParaRPr lang="en-US" sz="2800" b="1"/>
          </a:p>
        </p:txBody>
      </p:sp>
      <p:sp>
        <p:nvSpPr>
          <p:cNvPr id="20502" name="Rectangle 65"/>
          <p:cNvSpPr>
            <a:spLocks noChangeArrowheads="1"/>
          </p:cNvSpPr>
          <p:nvPr/>
        </p:nvSpPr>
        <p:spPr bwMode="auto">
          <a:xfrm>
            <a:off x="2276475" y="1135065"/>
            <a:ext cx="48571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100</a:t>
            </a:r>
            <a:endParaRPr lang="en-US" sz="2800" b="1"/>
          </a:p>
        </p:txBody>
      </p:sp>
      <p:sp>
        <p:nvSpPr>
          <p:cNvPr id="20503" name="Rectangle 66"/>
          <p:cNvSpPr>
            <a:spLocks noChangeArrowheads="1"/>
          </p:cNvSpPr>
          <p:nvPr/>
        </p:nvSpPr>
        <p:spPr bwMode="auto">
          <a:xfrm>
            <a:off x="2751536" y="5586415"/>
            <a:ext cx="104515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 dirty="0"/>
              <a:t>1.0E+01</a:t>
            </a:r>
            <a:endParaRPr lang="en-US" sz="2500" b="1" dirty="0"/>
          </a:p>
        </p:txBody>
      </p:sp>
      <p:sp>
        <p:nvSpPr>
          <p:cNvPr id="20504" name="Rectangle 67"/>
          <p:cNvSpPr>
            <a:spLocks noChangeArrowheads="1"/>
          </p:cNvSpPr>
          <p:nvPr/>
        </p:nvSpPr>
        <p:spPr bwMode="auto">
          <a:xfrm>
            <a:off x="4025505" y="5586415"/>
            <a:ext cx="104515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1.0E+03</a:t>
            </a:r>
            <a:endParaRPr lang="en-US" sz="2500" b="1"/>
          </a:p>
        </p:txBody>
      </p:sp>
      <p:sp>
        <p:nvSpPr>
          <p:cNvPr id="20505" name="Rectangle 68"/>
          <p:cNvSpPr>
            <a:spLocks noChangeArrowheads="1"/>
          </p:cNvSpPr>
          <p:nvPr/>
        </p:nvSpPr>
        <p:spPr bwMode="auto">
          <a:xfrm>
            <a:off x="5298282" y="5586415"/>
            <a:ext cx="104515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1.0E+05</a:t>
            </a:r>
            <a:endParaRPr lang="en-US" sz="2500" b="1"/>
          </a:p>
        </p:txBody>
      </p:sp>
      <p:sp>
        <p:nvSpPr>
          <p:cNvPr id="20506" name="Rectangle 69"/>
          <p:cNvSpPr>
            <a:spLocks noChangeArrowheads="1"/>
          </p:cNvSpPr>
          <p:nvPr/>
        </p:nvSpPr>
        <p:spPr bwMode="auto">
          <a:xfrm>
            <a:off x="6572251" y="5586415"/>
            <a:ext cx="104515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500"/>
              <a:t>1.0E+07</a:t>
            </a:r>
            <a:endParaRPr lang="en-US" sz="2500" b="1"/>
          </a:p>
        </p:txBody>
      </p:sp>
      <p:sp>
        <p:nvSpPr>
          <p:cNvPr id="20507" name="Rectangle 70"/>
          <p:cNvSpPr>
            <a:spLocks noChangeArrowheads="1"/>
          </p:cNvSpPr>
          <p:nvPr/>
        </p:nvSpPr>
        <p:spPr bwMode="auto">
          <a:xfrm>
            <a:off x="3985023" y="6119815"/>
            <a:ext cx="25489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400" b="1"/>
              <a:t>No. of Vectors</a:t>
            </a:r>
            <a:endParaRPr lang="en-US" sz="2800" b="1"/>
          </a:p>
        </p:txBody>
      </p:sp>
      <p:sp>
        <p:nvSpPr>
          <p:cNvPr id="20508" name="Rectangle 71"/>
          <p:cNvSpPr>
            <a:spLocks noChangeArrowheads="1"/>
          </p:cNvSpPr>
          <p:nvPr/>
        </p:nvSpPr>
        <p:spPr bwMode="auto">
          <a:xfrm rot="-5400000">
            <a:off x="220852" y="2975305"/>
            <a:ext cx="3349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3400" b="1"/>
              <a:t>Fault Coverage (%)</a:t>
            </a:r>
            <a:endParaRPr lang="en-US" sz="2800" b="1"/>
          </a:p>
        </p:txBody>
      </p:sp>
      <p:sp>
        <p:nvSpPr>
          <p:cNvPr id="20509" name="Line 72"/>
          <p:cNvSpPr>
            <a:spLocks noChangeShapeType="1"/>
          </p:cNvSpPr>
          <p:nvPr/>
        </p:nvSpPr>
        <p:spPr bwMode="auto">
          <a:xfrm flipV="1">
            <a:off x="2828926" y="5287967"/>
            <a:ext cx="1191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73"/>
          <p:cNvSpPr>
            <a:spLocks noChangeShapeType="1"/>
          </p:cNvSpPr>
          <p:nvPr/>
        </p:nvSpPr>
        <p:spPr bwMode="auto">
          <a:xfrm flipV="1">
            <a:off x="4085037" y="5287967"/>
            <a:ext cx="1190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74"/>
          <p:cNvSpPr>
            <a:spLocks noChangeShapeType="1"/>
          </p:cNvSpPr>
          <p:nvPr/>
        </p:nvSpPr>
        <p:spPr bwMode="auto">
          <a:xfrm flipV="1">
            <a:off x="5341145" y="5287967"/>
            <a:ext cx="1191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75"/>
          <p:cNvSpPr>
            <a:spLocks noChangeShapeType="1"/>
          </p:cNvSpPr>
          <p:nvPr/>
        </p:nvSpPr>
        <p:spPr bwMode="auto">
          <a:xfrm flipV="1">
            <a:off x="6597256" y="5287967"/>
            <a:ext cx="1190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96361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Things to Avoid – Bad Color Usage</a:t>
            </a: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492875"/>
            <a:ext cx="4572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33F7CF8-3AE8-47CE-93DE-C36A822D76BB}" type="slidenum">
              <a:rPr lang="en-US" sz="1000"/>
              <a:pPr eaLnBrk="1" hangingPunct="1"/>
              <a:t>17</a:t>
            </a:fld>
            <a:endParaRPr lang="en-US" sz="1000" dirty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314450" y="3429000"/>
            <a:ext cx="1143000" cy="3200400"/>
          </a:xfrm>
          <a:prstGeom prst="rect">
            <a:avLst/>
          </a:prstGeom>
          <a:solidFill>
            <a:schemeClr val="tx2"/>
          </a:solidFill>
          <a:ln w="76200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43250" y="12192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43250" y="18288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428750" y="4724402"/>
            <a:ext cx="914400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50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PSBM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3257550" y="1295400"/>
            <a:ext cx="887016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1</a:t>
            </a: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3314700" y="1905002"/>
            <a:ext cx="742950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686300" y="12192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686300" y="18288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4800601" y="1295400"/>
            <a:ext cx="937022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2</a:t>
            </a:r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4857750" y="1905002"/>
            <a:ext cx="742950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6229350" y="12192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229350" y="1828800"/>
            <a:ext cx="1028700" cy="609600"/>
          </a:xfrm>
          <a:prstGeom prst="rect">
            <a:avLst/>
          </a:prstGeom>
          <a:noFill/>
          <a:ln w="12700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fr-FR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6343650" y="1295400"/>
            <a:ext cx="8001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Board</a:t>
            </a: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6400800" y="1905002"/>
            <a:ext cx="742950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6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ASP</a:t>
            </a:r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>
            <a:off x="2458641" y="6477000"/>
            <a:ext cx="4685109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 flipV="1">
            <a:off x="7143750" y="2439988"/>
            <a:ext cx="0" cy="40370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2458641" y="3657600"/>
            <a:ext cx="3885009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6343650" y="2439988"/>
            <a:ext cx="0" cy="1217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>
            <a:off x="2458641" y="5181600"/>
            <a:ext cx="4285059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1" name="Line 22"/>
          <p:cNvSpPr>
            <a:spLocks noChangeShapeType="1"/>
          </p:cNvSpPr>
          <p:nvPr/>
        </p:nvSpPr>
        <p:spPr bwMode="auto">
          <a:xfrm>
            <a:off x="6743700" y="2439988"/>
            <a:ext cx="0" cy="2741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2458641" y="4419600"/>
            <a:ext cx="4113609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3" name="Line 24"/>
          <p:cNvSpPr>
            <a:spLocks noChangeShapeType="1"/>
          </p:cNvSpPr>
          <p:nvPr/>
        </p:nvSpPr>
        <p:spPr bwMode="auto">
          <a:xfrm>
            <a:off x="6572250" y="2439988"/>
            <a:ext cx="0" cy="19796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>
            <a:off x="2458641" y="5867400"/>
            <a:ext cx="4456509" cy="0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7435" name="Line 26"/>
          <p:cNvSpPr>
            <a:spLocks noChangeShapeType="1"/>
          </p:cNvSpPr>
          <p:nvPr/>
        </p:nvSpPr>
        <p:spPr bwMode="auto">
          <a:xfrm>
            <a:off x="6915150" y="2439988"/>
            <a:ext cx="0" cy="3427412"/>
          </a:xfrm>
          <a:prstGeom prst="line">
            <a:avLst/>
          </a:prstGeom>
          <a:noFill/>
          <a:ln w="12700">
            <a:solidFill>
              <a:schemeClr val="bg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200400" y="2439988"/>
            <a:ext cx="0" cy="1217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4800600" y="2439988"/>
            <a:ext cx="0" cy="1217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4057650" y="2439988"/>
            <a:ext cx="0" cy="40370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5600700" y="2439988"/>
            <a:ext cx="0" cy="40370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3600450" y="2439988"/>
            <a:ext cx="0" cy="2741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5200650" y="2439988"/>
            <a:ext cx="0" cy="2741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3371850" y="2439988"/>
            <a:ext cx="0" cy="1979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4972050" y="2439988"/>
            <a:ext cx="0" cy="19796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5372100" y="2439988"/>
            <a:ext cx="0" cy="34274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3829050" y="2439988"/>
            <a:ext cx="0" cy="3427412"/>
          </a:xfrm>
          <a:prstGeom prst="line">
            <a:avLst/>
          </a:prstGeom>
          <a:noFill/>
          <a:ln w="12700">
            <a:solidFill>
              <a:srgbClr val="FF500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2476500" y="3733802"/>
            <a:ext cx="97155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Text too small</a:t>
            </a: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2514600" y="5257802"/>
            <a:ext cx="514350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5008"/>
                </a:solidFill>
              </a:rPr>
              <a:t>tms</a:t>
            </a:r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2514600" y="5867402"/>
            <a:ext cx="51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tdi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2514600" y="6461127"/>
            <a:ext cx="51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trst</a:t>
            </a: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2514600" y="4495802"/>
            <a:ext cx="51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tck</a:t>
            </a:r>
          </a:p>
        </p:txBody>
      </p:sp>
      <p:sp>
        <p:nvSpPr>
          <p:cNvPr id="17451" name="Rectangle 42"/>
          <p:cNvSpPr>
            <a:spLocks noChangeArrowheads="1"/>
          </p:cNvSpPr>
          <p:nvPr/>
        </p:nvSpPr>
        <p:spPr bwMode="auto">
          <a:xfrm>
            <a:off x="1371600" y="1066800"/>
            <a:ext cx="1714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ea typeface="+mn-ea"/>
              </a:rPr>
              <a:t>Poor Contrast</a:t>
            </a:r>
          </a:p>
        </p:txBody>
      </p:sp>
      <p:sp>
        <p:nvSpPr>
          <p:cNvPr id="17452" name="Rectangle 43"/>
          <p:cNvSpPr>
            <a:spLocks noChangeArrowheads="1"/>
          </p:cNvSpPr>
          <p:nvPr/>
        </p:nvSpPr>
        <p:spPr bwMode="auto">
          <a:xfrm>
            <a:off x="6343651" y="1295400"/>
            <a:ext cx="946547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1">
                    <a:lumMod val="90000"/>
                  </a:schemeClr>
                </a:solidFill>
                <a:latin typeface="Arial" charset="0"/>
                <a:ea typeface="+mn-ea"/>
              </a:rPr>
              <a:t>Board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idx="1"/>
          </p:nvPr>
        </p:nvSpPr>
        <p:spPr>
          <a:xfrm>
            <a:off x="1296592" y="1768475"/>
            <a:ext cx="6497240" cy="37544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i="1">
                <a:solidFill>
                  <a:srgbClr val="A50021"/>
                </a:solidFill>
                <a:ea typeface="ＭＳ Ｐゴシック" pitchFamily="34" charset="-128"/>
              </a:rPr>
              <a:t>This slide has no title.  Titles help guide the audience through the talk.  All slides except photographs should have a title.</a:t>
            </a:r>
          </a:p>
          <a:p>
            <a:pPr>
              <a:lnSpc>
                <a:spcPct val="80000"/>
              </a:lnSpc>
            </a:pPr>
            <a:r>
              <a:rPr lang="en-US" sz="1800" i="1">
                <a:solidFill>
                  <a:srgbClr val="A6A6A6"/>
                </a:solidFill>
                <a:ea typeface="ＭＳ Ｐゴシック" pitchFamily="34" charset="-128"/>
              </a:rPr>
              <a:t>The type on this slide is too small.  It</a:t>
            </a:r>
            <a:r>
              <a:rPr lang="ja-JP" altLang="en-US" sz="1800" i="1">
                <a:solidFill>
                  <a:srgbClr val="A6A6A6"/>
                </a:solidFill>
                <a:ea typeface="ＭＳ Ｐゴシック" pitchFamily="34" charset="-128"/>
              </a:rPr>
              <a:t>’</a:t>
            </a:r>
            <a:r>
              <a:rPr lang="en-US" altLang="ja-JP" sz="1800" i="1">
                <a:solidFill>
                  <a:srgbClr val="A6A6A6"/>
                </a:solidFill>
                <a:ea typeface="ＭＳ Ｐゴシック" pitchFamily="34" charset="-128"/>
              </a:rPr>
              <a:t>s readable here - but when projected, only the presenter and maybe those in the front rows will be able to read it.  Those in the back will be completely lost.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USE OF ALL CAPITAL LETTERS OR ITALICS  also makes slides difficult to read.  </a:t>
            </a:r>
            <a:r>
              <a:rPr lang="en-US" sz="1800" b="1">
                <a:solidFill>
                  <a:srgbClr val="BE0000"/>
                </a:solidFill>
                <a:ea typeface="ＭＳ Ｐゴシック" pitchFamily="34" charset="-128"/>
              </a:rPr>
              <a:t>Use light backgrounds; not dark!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This slide would be easier to follow if indentations were used.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Don</a:t>
            </a:r>
            <a:r>
              <a:rPr lang="ja-JP" alt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t design your symposium slides to stand alone.  They are a guide to your presentation.  If they were understandable by themselves, we could just publish them and forget about presentations.  Your slides support what you say:  They don</a:t>
            </a:r>
            <a:r>
              <a:rPr lang="ja-JP" altLang="en-US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z="1800">
                <a:solidFill>
                  <a:srgbClr val="828200"/>
                </a:solidFill>
                <a:latin typeface="Times New Roman" pitchFamily="18" charset="0"/>
                <a:ea typeface="ＭＳ Ｐゴシック" pitchFamily="34" charset="-128"/>
              </a:rPr>
              <a:t>t replace it!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10000"/>
                </a:solidFill>
                <a:ea typeface="ＭＳ Ｐゴシック" pitchFamily="34" charset="-128"/>
              </a:rPr>
              <a:t>This slide has too many words and too many points.  Keep your slides under nine lines.</a:t>
            </a:r>
            <a:endParaRPr lang="en-US" sz="1800">
              <a:ea typeface="ＭＳ Ｐゴシック" pitchFamily="34" charset="-128"/>
            </a:endParaRP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63000" y="6492875"/>
            <a:ext cx="3810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183C6D2-B060-4CE8-8B72-0E042A6FAED0}" type="slidenum">
              <a:rPr lang="en-US" sz="1000"/>
              <a:pPr eaLnBrk="1" hangingPunct="1"/>
              <a:t>18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4288"/>
            <a:ext cx="9144000" cy="863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How to Annoy The Audience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31197" y="1066800"/>
            <a:ext cx="8879619" cy="54863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ＭＳ Ｐゴシック" pitchFamily="34" charset="-128"/>
              </a:rPr>
              <a:t>What </a:t>
            </a:r>
            <a:r>
              <a:rPr lang="en-US" b="1" u="sng" dirty="0">
                <a:solidFill>
                  <a:schemeClr val="accent2"/>
                </a:solidFill>
                <a:ea typeface="ＭＳ Ｐゴシック" pitchFamily="34" charset="-128"/>
              </a:rPr>
              <a:t>not</a:t>
            </a:r>
            <a:r>
              <a:rPr lang="en-US" dirty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to do: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Use sound.  Overuse transition effects.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Overuse the pointer, pointing to and reading every word on the slides.  (Instead, talk to your audience, using the pointer only to highlight key features.)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Focus the audience</a:t>
            </a:r>
            <a:r>
              <a:rPr lang="ja-JP" altLang="en-US" sz="2400" dirty="0">
                <a:ea typeface="ＭＳ Ｐゴシック" pitchFamily="34" charset="-128"/>
              </a:rPr>
              <a:t>’</a:t>
            </a:r>
            <a:r>
              <a:rPr lang="en-US" altLang="ja-JP" sz="2400" dirty="0">
                <a:ea typeface="ＭＳ Ｐゴシック" pitchFamily="34" charset="-128"/>
              </a:rPr>
              <a:t>s attention on slide animations - instead of speaker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Try to use every feature PowerPoint has to offer.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Talk too long on a single slide (keep the 1-2 minute per slide rule in mind)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Use small fonts that require a telescope to be read from the back seats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Char char="–"/>
            </a:pPr>
            <a:r>
              <a:rPr lang="en-US" sz="2400" dirty="0">
                <a:ea typeface="Arial" pitchFamily="34" charset="0"/>
              </a:rPr>
              <a:t>Have busy slides that require more than 2 min to comprehend 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492875"/>
            <a:ext cx="4572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15899E0-BB3A-48C5-A678-36EA2BB7EEE7}" type="slidenum">
              <a:rPr lang="en-US" sz="1000"/>
              <a:pPr eaLnBrk="1" hangingPunct="1"/>
              <a:t>19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About this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This is the template for presentations at the 2022 IEEE EDKCON Conference</a:t>
            </a:r>
          </a:p>
          <a:p>
            <a:r>
              <a:rPr lang="en-US" sz="2600" dirty="0" smtClean="0">
                <a:ea typeface="ＭＳ Ｐゴシック" pitchFamily="34" charset="-128"/>
              </a:rPr>
              <a:t>The conference is arranged in 15-minute time slots</a:t>
            </a:r>
          </a:p>
          <a:p>
            <a:pPr lvl="1">
              <a:buFontTx/>
              <a:buChar char="–"/>
            </a:pPr>
            <a:r>
              <a:rPr lang="en-US" sz="2600" dirty="0" smtClean="0">
                <a:ea typeface="Arial" pitchFamily="34" charset="0"/>
              </a:rPr>
              <a:t>Each paper is allowed 12 min for presentation</a:t>
            </a:r>
          </a:p>
          <a:p>
            <a:pPr lvl="1">
              <a:buFontTx/>
              <a:buChar char="–"/>
            </a:pPr>
            <a:r>
              <a:rPr lang="en-US" sz="2600" dirty="0" smtClean="0">
                <a:ea typeface="Arial" pitchFamily="34" charset="0"/>
              </a:rPr>
              <a:t>Followed by 3 min for questions. If you take more than 12 </a:t>
            </a:r>
            <a:r>
              <a:rPr lang="en-US" sz="2600" dirty="0" err="1" smtClean="0">
                <a:ea typeface="Arial" pitchFamily="34" charset="0"/>
              </a:rPr>
              <a:t>mins</a:t>
            </a:r>
            <a:r>
              <a:rPr lang="en-US" sz="2600" dirty="0" smtClean="0">
                <a:ea typeface="Arial" pitchFamily="34" charset="0"/>
              </a:rPr>
              <a:t>, there will be less time for Q&amp;A</a:t>
            </a:r>
          </a:p>
          <a:p>
            <a:pPr lvl="1">
              <a:buFontTx/>
              <a:buChar char="–"/>
            </a:pPr>
            <a:r>
              <a:rPr lang="en-US" sz="2600" dirty="0" smtClean="0">
                <a:ea typeface="Arial" pitchFamily="34" charset="0"/>
              </a:rPr>
              <a:t>The recommended maximum number of slides is </a:t>
            </a:r>
            <a:r>
              <a:rPr lang="en-US" sz="2600" b="1" dirty="0" smtClean="0">
                <a:ea typeface="Arial" pitchFamily="34" charset="0"/>
              </a:rPr>
              <a:t>15</a:t>
            </a:r>
            <a:r>
              <a:rPr lang="en-US" sz="2600" dirty="0" smtClean="0">
                <a:ea typeface="Arial" pitchFamily="34" charset="0"/>
              </a:rPr>
              <a:t>, which includes title and conclusions, etc.</a:t>
            </a:r>
          </a:p>
          <a:p>
            <a:r>
              <a:rPr lang="en-US" sz="2600" dirty="0" smtClean="0">
                <a:ea typeface="ＭＳ Ｐゴシック" pitchFamily="34" charset="-128"/>
              </a:rPr>
              <a:t>The session chair will strictly enforce the time schedule</a:t>
            </a:r>
          </a:p>
          <a:p>
            <a:endParaRPr lang="en-US" sz="260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and saving your PPT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Embed true type fonts in your file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Click on “File”, “Save As”, “Tools”, “Save options”, “Embed fonts in the file”, 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Click on “File”, “Save As”, and check “Embed True Type”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Save your file with the name pattern shown below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P_author_n.ppt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P: Paper number, n: Version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Example: 113_Smith_1.ppt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Uploading Your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9441" y="1176792"/>
            <a:ext cx="8882159" cy="537640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Submit this presentation by uploading to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hlinkClick r:id="rId2"/>
              </a:rPr>
              <a:t>https://drive.google.com/drive/folders/1MaXJS5QyMK4j4nDgq_XY2pC67yc-1EDE?usp=sharing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And also via e-mail to </a:t>
            </a:r>
            <a:r>
              <a:rPr lang="en-US" dirty="0" smtClean="0">
                <a:hlinkClick r:id="rId3"/>
              </a:rPr>
              <a:t>ieee.edkcon@gmail.com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Bring an electronic copy with you to EDKCON on a USB drive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Deliver it to the Session Chair before Preparation (if required)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Review your materials in the Speaker Preparation Room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Verify that your presentation works properly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Verify all fonts are properly embedded, check for </a:t>
            </a:r>
            <a:r>
              <a:rPr lang="el-GR" dirty="0" smtClean="0"/>
              <a:t>μ</a:t>
            </a:r>
            <a:r>
              <a:rPr lang="en-US" dirty="0" smtClean="0"/>
              <a:t>, </a:t>
            </a:r>
            <a:r>
              <a:rPr lang="el-GR" dirty="0" smtClean="0"/>
              <a:t>η</a:t>
            </a:r>
            <a:r>
              <a:rPr lang="en-US" dirty="0" smtClean="0"/>
              <a:t>, </a:t>
            </a:r>
            <a:r>
              <a:rPr lang="el-GR" dirty="0" smtClean="0"/>
              <a:t>°</a:t>
            </a:r>
            <a:r>
              <a:rPr lang="en-US" dirty="0" smtClean="0"/>
              <a:t>, etc.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2400"/>
              </a:spcBef>
            </a:pP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References (1 slide)       </a:t>
            </a:r>
            <a:r>
              <a:rPr lang="en-US" dirty="0" smtClean="0"/>
              <a:t>     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[1] </a:t>
            </a:r>
            <a:r>
              <a:rPr lang="en-US" sz="2100" b="1" dirty="0" smtClean="0">
                <a:solidFill>
                  <a:srgbClr val="002060"/>
                </a:solidFill>
                <a:cs typeface="Times New Roman" pitchFamily="18" charset="0"/>
              </a:rPr>
              <a:t>Insert 5-9 key references only in IEEE style</a:t>
            </a:r>
            <a:endParaRPr lang="en-US" sz="2100" b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Clr>
                <a:srgbClr val="5FD1FF"/>
              </a:buClr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[2] </a:t>
            </a:r>
            <a:r>
              <a:rPr lang="en-US" sz="2100" dirty="0" smtClean="0"/>
              <a:t>Include books &amp; research thesis, if any.</a:t>
            </a:r>
          </a:p>
          <a:p>
            <a:pPr>
              <a:buClr>
                <a:srgbClr val="5FD1FF"/>
              </a:buClr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[3] </a:t>
            </a:r>
            <a:r>
              <a:rPr lang="en-US" sz="2100" b="1" dirty="0" smtClean="0"/>
              <a:t>Avoid commonly referred websites &amp; search engines (like Google or Wikipedia).</a:t>
            </a:r>
            <a:endParaRPr lang="en-US" sz="21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[4] </a:t>
            </a:r>
            <a:r>
              <a:rPr lang="en-US" sz="2100" dirty="0" smtClean="0"/>
              <a:t>J. U. </a:t>
            </a:r>
            <a:r>
              <a:rPr lang="en-US" sz="2100" dirty="0" err="1" smtClean="0"/>
              <a:t>Duncombe</a:t>
            </a:r>
            <a:r>
              <a:rPr lang="en-US" sz="2100" dirty="0" smtClean="0"/>
              <a:t>, "Infrared navigation - Part I: An assessment of   </a:t>
            </a:r>
          </a:p>
          <a:p>
            <a:pPr marL="0" indent="0">
              <a:buNone/>
            </a:pPr>
            <a:r>
              <a:rPr lang="en-US" sz="2100" dirty="0" smtClean="0"/>
              <a:t>      feasibility," </a:t>
            </a:r>
            <a:r>
              <a:rPr lang="en-US" sz="2100" i="1" dirty="0" smtClean="0"/>
              <a:t>IEEE Trans. Electron. Devices</a:t>
            </a:r>
            <a:r>
              <a:rPr lang="en-US" sz="2100" dirty="0" smtClean="0"/>
              <a:t>, vol. 1, pp. 34-39, Jan. 1959.</a:t>
            </a:r>
            <a:endParaRPr lang="en-US" sz="21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[5] </a:t>
            </a:r>
            <a:r>
              <a:rPr lang="en-US" sz="2100" dirty="0" smtClean="0"/>
              <a:t>L. Stein, “Random patterns,” in </a:t>
            </a:r>
            <a:r>
              <a:rPr lang="en-US" sz="2100" i="1" dirty="0" smtClean="0"/>
              <a:t>Computers and You</a:t>
            </a:r>
            <a:r>
              <a:rPr lang="en-US" sz="2100" dirty="0" smtClean="0"/>
              <a:t>, J. S. Brake, Ed. New York: Wiley, 1994,  pp. 55-70.</a:t>
            </a:r>
            <a:endParaRPr lang="en-US" sz="21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[6] </a:t>
            </a:r>
            <a:r>
              <a:rPr lang="en-US" sz="2100" dirty="0" smtClean="0"/>
              <a:t>J. O. Williams, “Narrow-band analyzer,” Ph.D. dissertation, Dept. Elect. Eng., Harvard Univ., Cambridge, MA, 1993.</a:t>
            </a:r>
            <a:endParaRPr lang="en-US" sz="21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[7] </a:t>
            </a:r>
            <a:r>
              <a:rPr lang="en-US" sz="2100" dirty="0" smtClean="0"/>
              <a:t>J. P. Wilkinson, “Nonlinear resonant circuit devices,” U.S. Patent 3 624 125, July 16, 1990.</a:t>
            </a:r>
            <a:endParaRPr lang="en-US" sz="21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[8]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002060"/>
                </a:solidFill>
                <a:cs typeface="Times New Roman" pitchFamily="18" charset="0"/>
              </a:rPr>
              <a:t>[9]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84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Thank You</a:t>
            </a:r>
          </a:p>
          <a:p>
            <a:pPr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E371-8602-434E-A03A-183DD7E4EEA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 smtClean="0">
                <a:ea typeface="ＭＳ Ｐゴシック" pitchFamily="34" charset="-128"/>
              </a:rPr>
              <a:t>Plan to spend talking 1-2 minutes maximum per slide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ea typeface="ＭＳ Ｐゴシック" pitchFamily="34" charset="-128"/>
              </a:rPr>
              <a:t>Between topics, add an outline slide</a:t>
            </a:r>
          </a:p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US" sz="3600" dirty="0" smtClean="0">
                <a:ea typeface="ＭＳ Ｐゴシック" pitchFamily="34" charset="-128"/>
              </a:rPr>
              <a:t>Mouse-clicked transitions between lines</a:t>
            </a:r>
          </a:p>
          <a:p>
            <a:pPr lvl="1">
              <a:lnSpc>
                <a:spcPct val="125000"/>
              </a:lnSpc>
              <a:spcBef>
                <a:spcPts val="2400"/>
              </a:spcBef>
              <a:buFontTx/>
              <a:buChar char="–"/>
            </a:pPr>
            <a:r>
              <a:rPr lang="en-US" sz="3200" dirty="0" smtClean="0">
                <a:ea typeface="Arial" pitchFamily="34" charset="0"/>
              </a:rPr>
              <a:t>Recommended to not use animations</a:t>
            </a:r>
          </a:p>
          <a:p>
            <a:pPr marL="1257300" lvl="4" indent="-342900"/>
            <a:r>
              <a:rPr lang="en-US" sz="2400" dirty="0" smtClean="0">
                <a:ea typeface="Arial" pitchFamily="34" charset="0"/>
              </a:rPr>
              <a:t>They remove focus from the presentation content and create difficulties for the presenter</a:t>
            </a:r>
            <a:endParaRPr lang="en-US" sz="3600" dirty="0" smtClean="0"/>
          </a:p>
          <a:p>
            <a:endParaRPr lang="en-US" sz="280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About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 fontScale="92500"/>
          </a:bodyPr>
          <a:lstStyle/>
          <a:p>
            <a:pPr>
              <a:spcBef>
                <a:spcPts val="2400"/>
              </a:spcBef>
            </a:pPr>
            <a:r>
              <a:rPr lang="en-US" dirty="0" smtClean="0">
                <a:ea typeface="ＭＳ Ｐゴシック" pitchFamily="34" charset="-128"/>
              </a:rPr>
              <a:t>Plan to spend talking 1-2 minutes maximum per slide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ea typeface="ＭＳ Ｐゴシック" pitchFamily="34" charset="-128"/>
              </a:rPr>
              <a:t>Between topics, add an outline slide</a:t>
            </a:r>
          </a:p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US" sz="3600" dirty="0" smtClean="0">
                <a:ea typeface="ＭＳ Ｐゴシック" pitchFamily="34" charset="-128"/>
              </a:rPr>
              <a:t>Mouse-clicked transitions between lines</a:t>
            </a:r>
          </a:p>
          <a:p>
            <a:pPr lvl="1">
              <a:lnSpc>
                <a:spcPct val="125000"/>
              </a:lnSpc>
              <a:spcBef>
                <a:spcPts val="2400"/>
              </a:spcBef>
              <a:buFontTx/>
              <a:buChar char="–"/>
            </a:pPr>
            <a:r>
              <a:rPr lang="en-US" sz="3200" dirty="0" smtClean="0">
                <a:ea typeface="Arial" pitchFamily="34" charset="0"/>
              </a:rPr>
              <a:t>Recommended to not use animations</a:t>
            </a:r>
          </a:p>
          <a:p>
            <a:pPr marL="1257300" lvl="4" indent="-342900"/>
            <a:r>
              <a:rPr lang="en-US" sz="2400" dirty="0" smtClean="0">
                <a:ea typeface="Arial" pitchFamily="34" charset="0"/>
              </a:rPr>
              <a:t>They remove focus from the presentation content and create difficulties for the presenter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2200" dirty="0" smtClean="0">
                <a:ea typeface="ＭＳ Ｐゴシック" pitchFamily="34" charset="-128"/>
              </a:rPr>
              <a:t>Make sure text, diagrams etc</a:t>
            </a:r>
            <a:r>
              <a:rPr lang="en-US" sz="2200" dirty="0" smtClean="0">
                <a:solidFill>
                  <a:schemeClr val="accent2"/>
                </a:solidFill>
                <a:ea typeface="ＭＳ Ｐゴシック" pitchFamily="34" charset="-128"/>
              </a:rPr>
              <a:t>. </a:t>
            </a:r>
            <a:r>
              <a:rPr lang="en-US" sz="2200" b="1" dirty="0" smtClean="0">
                <a:solidFill>
                  <a:schemeClr val="accent2"/>
                </a:solidFill>
                <a:ea typeface="ＭＳ Ｐゴシック" pitchFamily="34" charset="-128"/>
              </a:rPr>
              <a:t>do not get too small</a:t>
            </a:r>
            <a:r>
              <a:rPr lang="en-US" sz="2200" dirty="0" smtClean="0">
                <a:solidFill>
                  <a:schemeClr val="accent2"/>
                </a:solidFill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2800" dirty="0" smtClean="0">
                <a:solidFill>
                  <a:schemeClr val="accent2"/>
                </a:solidFill>
                <a:ea typeface="ＭＳ Ｐゴシック" pitchFamily="34" charset="-128"/>
              </a:rPr>
              <a:t>Plan for maximum two different  plots, photos, etc. per slide</a:t>
            </a:r>
            <a:endParaRPr lang="en-US" sz="4400" dirty="0" smtClean="0"/>
          </a:p>
          <a:p>
            <a:endParaRPr lang="en-US" sz="280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Page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Use the page setup defined by this template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Use a white background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Leave at least ½” margin on all sides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All pages should be in horizontal (Landscape) format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Do not use vertically formatted pages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No logos are permitted except on the title page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Colors and 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Use black or another dark color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Maximize the contrast with the white background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Use the Calibri fonts shown in this template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Use as large a font as possible </a:t>
            </a:r>
          </a:p>
          <a:p>
            <a:pPr>
              <a:buFont typeface="Wingdings" pitchFamily="2" charset="2"/>
              <a:buChar char="§"/>
            </a:pPr>
            <a:r>
              <a:rPr lang="en-US" sz="5100" dirty="0" smtClean="0"/>
              <a:t>Main text lines: 32 point</a:t>
            </a:r>
          </a:p>
          <a:p>
            <a:pPr lvl="1">
              <a:buFont typeface="Wingdings" pitchFamily="2" charset="2"/>
              <a:buChar char="§"/>
            </a:pPr>
            <a:r>
              <a:rPr lang="en-US" sz="4500" dirty="0" smtClean="0"/>
              <a:t>Secondary lines: 28 point</a:t>
            </a:r>
          </a:p>
          <a:p>
            <a:pPr lvl="2">
              <a:buFont typeface="Wingdings" pitchFamily="2" charset="2"/>
              <a:buChar char="§"/>
            </a:pPr>
            <a:r>
              <a:rPr lang="en-US" sz="3800" dirty="0" smtClean="0"/>
              <a:t>Smallest text lines: 24 point</a:t>
            </a:r>
          </a:p>
          <a:p>
            <a:pPr lvl="3">
              <a:buFont typeface="Wingdings" pitchFamily="2" charset="2"/>
              <a:buChar char="§"/>
            </a:pPr>
            <a:r>
              <a:rPr lang="en-US" sz="2900" dirty="0" smtClean="0"/>
              <a:t>Anything below 24 is too small (e.g. 18 point)</a:t>
            </a:r>
          </a:p>
          <a:p>
            <a:pPr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High contrast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000" dirty="0" smtClean="0"/>
              <a:t>very important and a must</a:t>
            </a:r>
          </a:p>
          <a:p>
            <a:pPr>
              <a:defRPr/>
            </a:pPr>
            <a:r>
              <a:rPr lang="en-US" sz="4000" dirty="0" smtClean="0"/>
              <a:t>Use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dark lines/text on light background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sz="4000" dirty="0" smtClean="0"/>
              <a:t>Foreground: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dark blue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dark red, </a:t>
            </a:r>
            <a:r>
              <a:rPr lang="en-US" sz="4000" dirty="0" smtClean="0"/>
              <a:t>or black</a:t>
            </a:r>
          </a:p>
          <a:p>
            <a:pPr lvl="1">
              <a:defRPr/>
            </a:pPr>
            <a:r>
              <a:rPr lang="en-US" sz="4000" dirty="0" smtClean="0"/>
              <a:t>Background: white</a:t>
            </a:r>
          </a:p>
          <a:p>
            <a:pPr>
              <a:defRPr/>
            </a:pPr>
            <a:r>
              <a:rPr lang="en-US" sz="4000" dirty="0" smtClean="0"/>
              <a:t>Caution: </a:t>
            </a:r>
            <a:r>
              <a:rPr lang="en-US" sz="4000" u="sng" dirty="0" smtClean="0">
                <a:solidFill>
                  <a:srgbClr val="FFFF00"/>
                </a:solidFill>
              </a:rPr>
              <a:t>Yellow</a:t>
            </a:r>
            <a:r>
              <a:rPr lang="en-US" sz="4000" u="sng" dirty="0" smtClean="0"/>
              <a:t>, </a:t>
            </a:r>
            <a:r>
              <a:rPr lang="en-US" sz="4000" u="sng" dirty="0" smtClean="0">
                <a:solidFill>
                  <a:schemeClr val="bg2"/>
                </a:solidFill>
              </a:rPr>
              <a:t>gray</a:t>
            </a:r>
            <a:r>
              <a:rPr lang="en-US" sz="4000" u="sng" dirty="0" smtClean="0"/>
              <a:t>, </a:t>
            </a:r>
            <a:r>
              <a:rPr lang="en-US" sz="4000" u="sng" dirty="0" smtClean="0">
                <a:solidFill>
                  <a:srgbClr val="FFCCFF"/>
                </a:solidFill>
              </a:rPr>
              <a:t>pink</a:t>
            </a:r>
            <a:r>
              <a:rPr lang="en-US" sz="4000" u="sng" dirty="0" smtClean="0"/>
              <a:t>, or </a:t>
            </a:r>
            <a:r>
              <a:rPr lang="en-US" sz="4000" u="sng" dirty="0" smtClean="0">
                <a:solidFill>
                  <a:srgbClr val="B0C4FE"/>
                </a:solidFill>
              </a:rPr>
              <a:t>light blue</a:t>
            </a:r>
            <a:r>
              <a:rPr lang="en-US" sz="4000" dirty="0" smtClean="0"/>
              <a:t> lettering and lines may look nice on the monitor but become unreadable when projected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Keep concepts as simple as possible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Limit each page to one main idea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Use several simple figures rather than one complex 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Make duplicate copies of a page if you plan to refer to it later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Do not switch back and forth during your presentation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Do not plan to go back to a slide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Rehearse your talk aloud, preferably in front of a group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Ask your colleagues for feedback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Text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Slides with lots of words are hard for the audience to grasp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Avoid line breaks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The audience should focus on </a:t>
            </a:r>
            <a:r>
              <a:rPr lang="en-US" sz="3000" b="1" dirty="0" smtClean="0"/>
              <a:t>you</a:t>
            </a:r>
            <a:r>
              <a:rPr lang="en-US" sz="3000" dirty="0" smtClean="0"/>
              <a:t> not on reading long text lines as in this horribly long </a:t>
            </a:r>
            <a:r>
              <a:rPr lang="en-US" sz="3000" dirty="0" err="1" smtClean="0"/>
              <a:t>long</a:t>
            </a:r>
            <a:r>
              <a:rPr lang="en-US" sz="3000" dirty="0" smtClean="0"/>
              <a:t> text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Minimize the number of words on text slides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Guidelines 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Use no more than 30 words per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Use no more than 6 lines of text per page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0CFE371-8602-434E-A03A-183DD7E4EEA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2394" y="1050925"/>
            <a:ext cx="8736495" cy="5157788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This slide outlines the objectives of your study –  the goals and the motivation of your  work</a:t>
            </a:r>
          </a:p>
          <a:p>
            <a:pPr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For example, list the 3-5 most important goals you wanted to achieve with your work, NOT the final results!</a:t>
            </a:r>
          </a:p>
          <a:p>
            <a:pPr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Bulleted Text Lists – 1st Level</a:t>
            </a:r>
          </a:p>
          <a:p>
            <a:pPr lvl="1">
              <a:spcBef>
                <a:spcPts val="18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2nd Level</a:t>
            </a:r>
          </a:p>
          <a:p>
            <a:pPr lvl="1">
              <a:spcBef>
                <a:spcPts val="1800"/>
              </a:spcBef>
              <a:buFontTx/>
              <a:buChar char="–"/>
            </a:pPr>
            <a:r>
              <a:rPr lang="en-US" dirty="0">
                <a:ea typeface="Arial" pitchFamily="34" charset="0"/>
              </a:rPr>
              <a:t>Bulleted Text Lists – 2nd Level</a:t>
            </a:r>
          </a:p>
          <a:p>
            <a:pPr>
              <a:spcBef>
                <a:spcPts val="1800"/>
              </a:spcBef>
            </a:pPr>
            <a:r>
              <a:rPr lang="en-US" dirty="0">
                <a:ea typeface="ＭＳ Ｐゴシック" pitchFamily="34" charset="-128"/>
              </a:rPr>
              <a:t>Bulleted Text Lists – 1st Level</a:t>
            </a:r>
          </a:p>
          <a:p>
            <a:pPr>
              <a:spcBef>
                <a:spcPts val="1800"/>
              </a:spcBef>
            </a:pP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1333</Words>
  <Application>Microsoft Office PowerPoint</Application>
  <PresentationFormat>On-screen Show (4:3)</PresentationFormat>
  <Paragraphs>206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About this template</vt:lpstr>
      <vt:lpstr>Guidelines</vt:lpstr>
      <vt:lpstr>About the Presentation</vt:lpstr>
      <vt:lpstr>Page Setup</vt:lpstr>
      <vt:lpstr>Colors and Fonts</vt:lpstr>
      <vt:lpstr>General Guidelines</vt:lpstr>
      <vt:lpstr>Text Slides</vt:lpstr>
      <vt:lpstr>Objectives</vt:lpstr>
      <vt:lpstr>Outline</vt:lpstr>
      <vt:lpstr>Outline</vt:lpstr>
      <vt:lpstr>Example of a Good Figure</vt:lpstr>
      <vt:lpstr>Example of a Bad Figure</vt:lpstr>
      <vt:lpstr>Tables/Graphs: Transitions</vt:lpstr>
      <vt:lpstr>Backplane ASP Connections</vt:lpstr>
      <vt:lpstr>Fault Coverage vs. No. of Vectors</vt:lpstr>
      <vt:lpstr>Things to Avoid – Bad Color Usage</vt:lpstr>
      <vt:lpstr>Slide 18</vt:lpstr>
      <vt:lpstr>How to Annoy The Audience</vt:lpstr>
      <vt:lpstr>Naming and saving your PPT</vt:lpstr>
      <vt:lpstr>Uploading Your Presentation</vt:lpstr>
      <vt:lpstr>References (1 slide)             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Ritirekha</dc:creator>
  <cp:lastModifiedBy>Ritirekha</cp:lastModifiedBy>
  <cp:revision>10</cp:revision>
  <dcterms:created xsi:type="dcterms:W3CDTF">2006-08-16T00:00:00Z</dcterms:created>
  <dcterms:modified xsi:type="dcterms:W3CDTF">2022-10-24T13:03:13Z</dcterms:modified>
</cp:coreProperties>
</file>